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4302" r:id="rId2"/>
    <p:sldId id="258" r:id="rId3"/>
    <p:sldId id="4296" r:id="rId4"/>
    <p:sldId id="268" r:id="rId5"/>
    <p:sldId id="4300" r:id="rId6"/>
    <p:sldId id="4289" r:id="rId7"/>
    <p:sldId id="4309" r:id="rId8"/>
    <p:sldId id="4306" r:id="rId9"/>
    <p:sldId id="4295" r:id="rId10"/>
    <p:sldId id="431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551"/>
    <a:srgbClr val="136BA5"/>
    <a:srgbClr val="A09EA4"/>
    <a:srgbClr val="CEBCCB"/>
    <a:srgbClr val="BBB5BA"/>
    <a:srgbClr val="E2CEE4"/>
    <a:srgbClr val="DCD6D7"/>
    <a:srgbClr val="EBC7D0"/>
    <a:srgbClr val="E2ACB9"/>
    <a:srgbClr val="BB41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AE0C0-63AB-438A-AAE5-4BEE5084D9B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6D029-1BFD-4C8B-948F-28CBD1827E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4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157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0AC6B613-4A72-640A-7430-B41556BA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:notes">
            <a:extLst>
              <a:ext uri="{FF2B5EF4-FFF2-40B4-BE49-F238E27FC236}">
                <a16:creationId xmlns:a16="http://schemas.microsoft.com/office/drawing/2014/main" id="{35B6721B-890A-71CB-D456-E524986F2E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31:notes">
            <a:extLst>
              <a:ext uri="{FF2B5EF4-FFF2-40B4-BE49-F238E27FC236}">
                <a16:creationId xmlns:a16="http://schemas.microsoft.com/office/drawing/2014/main" id="{9E1FDD31-B651-B89D-5F31-183BAE774B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593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7"/>
              <a:buFont typeface="Calibri"/>
              <a:buNone/>
              <a:defRPr sz="5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666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2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2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8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2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73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3"/>
          <p:cNvSpPr txBox="1">
            <a:spLocks noGrp="1"/>
          </p:cNvSpPr>
          <p:nvPr>
            <p:ph type="title"/>
          </p:nvPr>
        </p:nvSpPr>
        <p:spPr>
          <a:xfrm rot="5400000">
            <a:off x="7133431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8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3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24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4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72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7"/>
              <a:buFont typeface="Calibri"/>
              <a:buNone/>
              <a:defRPr sz="59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799"/>
              <a:buNone/>
              <a:defRPr sz="2400">
                <a:solidFill>
                  <a:srgbClr val="888888"/>
                </a:solidFill>
              </a:defRPr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999"/>
              <a:buNone/>
              <a:defRPr sz="2000">
                <a:solidFill>
                  <a:srgbClr val="888888"/>
                </a:solidFill>
              </a:defRPr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599"/>
              <a:buNone/>
              <a:defRPr sz="1800">
                <a:solidFill>
                  <a:srgbClr val="888888"/>
                </a:solidFill>
              </a:defRPr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5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10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6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582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7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2400" b="1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sz="2000" b="1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sz="1800" b="1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2400" b="1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sz="2000" b="1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sz="1800" b="1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914400" lvl="3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143000" lvl="4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7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37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8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8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212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9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36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0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98"/>
              <a:buFont typeface="Calibri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31743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398"/>
              <a:buChar char="•"/>
              <a:defRPr sz="3199"/>
            </a:lvl1pPr>
            <a:lvl2pPr marL="457200" lvl="1" indent="-2920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599"/>
              <a:buChar char="•"/>
              <a:defRPr sz="2800"/>
            </a:lvl2pPr>
            <a:lvl3pPr marL="685800" lvl="2" indent="-2666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799"/>
              <a:buChar char="•"/>
              <a:defRPr sz="2400"/>
            </a:lvl3pPr>
            <a:lvl4pPr marL="914400" lvl="3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4pPr>
            <a:lvl5pPr marL="1143000" lvl="4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5pPr>
            <a:lvl6pPr marL="1371600" lvl="5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6pPr>
            <a:lvl7pPr marL="1600200" lvl="6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7pPr>
            <a:lvl8pPr marL="1828800" lvl="7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8pPr>
            <a:lvl9pPr marL="2057400" lvl="8" indent="-24126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0"/>
          <p:cNvSpPr txBox="1">
            <a:spLocks noGrp="1"/>
          </p:cNvSpPr>
          <p:nvPr>
            <p:ph type="body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None/>
              <a:defRPr sz="1400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1200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0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305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1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98"/>
              <a:buFont typeface="Calibri"/>
              <a:buNone/>
              <a:defRPr sz="31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1"/>
          <p:cNvSpPr txBox="1">
            <a:spLocks noGrp="1"/>
          </p:cNvSpPr>
          <p:nvPr>
            <p:ph type="body" idx="1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1600"/>
            </a:lvl1pPr>
            <a:lvl2pPr marL="457200" lvl="1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None/>
              <a:defRPr sz="1400"/>
            </a:lvl2pPr>
            <a:lvl3pPr marL="685800" lvl="2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1200"/>
            </a:lvl3pPr>
            <a:lvl4pPr marL="914400" lvl="3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4pPr>
            <a:lvl5pPr marL="1143000" lvl="4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5pPr>
            <a:lvl6pPr marL="1371600" lvl="5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6pPr>
            <a:lvl7pPr marL="1600200" lvl="6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7pPr>
            <a:lvl8pPr marL="1828800" lvl="7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8pPr>
            <a:lvl9pPr marL="2057400" lvl="8" indent="-114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8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1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71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98"/>
              <a:buFont typeface="Calibri"/>
              <a:buNone/>
              <a:defRPr sz="8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13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Char char="•"/>
              <a:defRPr sz="5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3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Char char="•"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5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Char char="•"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4"/>
          <p:cNvSpPr txBox="1">
            <a:spLocks noGrp="1"/>
          </p:cNvSpPr>
          <p:nvPr>
            <p:ph type="ft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02682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bin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in"/><Relationship Id="rId7" Type="http://schemas.openxmlformats.org/officeDocument/2006/relationships/image" Target="../media/image17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bin"/><Relationship Id="rId4" Type="http://schemas.openxmlformats.org/officeDocument/2006/relationships/image" Target="../media/image1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776029" y="2750047"/>
            <a:ext cx="1033296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Curso: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1809324" y="2896587"/>
            <a:ext cx="10643179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buClr>
                <a:srgbClr val="000000"/>
              </a:buClr>
              <a:buSzPts val="4800"/>
            </a:pPr>
            <a:r>
              <a:rPr lang="es-ES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Diseño y Análisis de Experimentos en Ingeniería y Ciencias Ambientales</a:t>
            </a:r>
          </a:p>
        </p:txBody>
      </p:sp>
      <p:sp>
        <p:nvSpPr>
          <p:cNvPr id="190" name="Google Shape;190;p31"/>
          <p:cNvSpPr txBox="1"/>
          <p:nvPr/>
        </p:nvSpPr>
        <p:spPr>
          <a:xfrm>
            <a:off x="776029" y="4138392"/>
            <a:ext cx="6370585" cy="24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defTabSz="457200"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Docente: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-PhD. </a:t>
            </a:r>
            <a:r>
              <a:rPr lang="fr-FR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Christian René Encina </a:t>
            </a:r>
            <a:r>
              <a:rPr lang="fr-FR" sz="1950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Zelada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Estudiantes: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</a:t>
            </a: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-Agatha Prado Gárate</a:t>
            </a:r>
            <a:endParaRPr sz="195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-Gustavo De la Cruz Montalvo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-Jhonsy O. Silva López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-José Zevallos Ruiz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5157074" y="6539535"/>
            <a:ext cx="6967800" cy="27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algn="r" defTabSz="457200">
              <a:lnSpc>
                <a:spcPct val="85444"/>
              </a:lnSpc>
              <a:buClr>
                <a:srgbClr val="000000"/>
              </a:buClr>
              <a:buSzPts val="3600"/>
            </a:pP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18 de noviembre 2024, LIMA – PERÚ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6613" y="252388"/>
            <a:ext cx="2296577" cy="128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3038" y="675571"/>
            <a:ext cx="3600449" cy="9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2802914" y="1831448"/>
            <a:ext cx="6349932" cy="78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 defTabSz="457200">
              <a:buClr>
                <a:srgbClr val="000000"/>
              </a:buClr>
              <a:buSzPts val="5400"/>
            </a:pPr>
            <a:r>
              <a:rPr lang="es-ES" sz="240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Doctorado en Ingeniería y Ciencias Ambientales - DICA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64531" y="5497434"/>
            <a:ext cx="2629408" cy="77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6">
            <a:alphaModFix/>
          </a:blip>
          <a:srcRect l="-1183" t="25997" r="1178" b="30937"/>
          <a:stretch/>
        </p:blipFill>
        <p:spPr>
          <a:xfrm>
            <a:off x="9905613" y="4436497"/>
            <a:ext cx="2143125" cy="922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1918896" y="3517490"/>
            <a:ext cx="9592520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just" defTabSz="457200">
              <a:buClr>
                <a:srgbClr val="000000"/>
              </a:buClr>
              <a:buSzPts val="4800"/>
            </a:pP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</a:t>
            </a:r>
            <a:r>
              <a:rPr lang="es-419" sz="2200" i="1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áctica</a:t>
            </a:r>
            <a:r>
              <a:rPr lang="es-419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10: </a:t>
            </a: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Diseño factorial fraccionado</a:t>
            </a:r>
            <a:endParaRPr lang="en-US" sz="2200" i="1" kern="0" dirty="0">
              <a:solidFill>
                <a:srgbClr val="000000"/>
              </a:solidFill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776029" y="3384201"/>
            <a:ext cx="997200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Tema: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5384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>
          <a:extLst>
            <a:ext uri="{FF2B5EF4-FFF2-40B4-BE49-F238E27FC236}">
              <a16:creationId xmlns:a16="http://schemas.microsoft.com/office/drawing/2014/main" id="{28741AFA-C52F-5A61-507B-0C111AD9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>
            <a:extLst>
              <a:ext uri="{FF2B5EF4-FFF2-40B4-BE49-F238E27FC236}">
                <a16:creationId xmlns:a16="http://schemas.microsoft.com/office/drawing/2014/main" id="{D8C56854-1AD0-5299-D58F-8DAF40A8C317}"/>
              </a:ext>
            </a:extLst>
          </p:cNvPr>
          <p:cNvSpPr txBox="1"/>
          <p:nvPr/>
        </p:nvSpPr>
        <p:spPr>
          <a:xfrm>
            <a:off x="776029" y="2750047"/>
            <a:ext cx="1033296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Curso: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1">
            <a:extLst>
              <a:ext uri="{FF2B5EF4-FFF2-40B4-BE49-F238E27FC236}">
                <a16:creationId xmlns:a16="http://schemas.microsoft.com/office/drawing/2014/main" id="{177E13A1-3F07-FEEF-8615-27FFF99A338D}"/>
              </a:ext>
            </a:extLst>
          </p:cNvPr>
          <p:cNvSpPr txBox="1"/>
          <p:nvPr/>
        </p:nvSpPr>
        <p:spPr>
          <a:xfrm>
            <a:off x="1809324" y="2896587"/>
            <a:ext cx="10643179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buClr>
                <a:srgbClr val="000000"/>
              </a:buClr>
              <a:buSzPts val="4800"/>
            </a:pPr>
            <a:r>
              <a:rPr lang="es-ES" sz="22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Diseño y Análisis de Experimentos en Ingeniería y Ciencias Ambientales</a:t>
            </a:r>
          </a:p>
        </p:txBody>
      </p:sp>
      <p:sp>
        <p:nvSpPr>
          <p:cNvPr id="190" name="Google Shape;190;p31">
            <a:extLst>
              <a:ext uri="{FF2B5EF4-FFF2-40B4-BE49-F238E27FC236}">
                <a16:creationId xmlns:a16="http://schemas.microsoft.com/office/drawing/2014/main" id="{D7459D8D-AF19-C63C-C72E-D4EA0734E330}"/>
              </a:ext>
            </a:extLst>
          </p:cNvPr>
          <p:cNvSpPr txBox="1"/>
          <p:nvPr/>
        </p:nvSpPr>
        <p:spPr>
          <a:xfrm>
            <a:off x="776029" y="4138392"/>
            <a:ext cx="6370585" cy="24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defTabSz="457200"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Docente: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-PhD. </a:t>
            </a:r>
            <a:r>
              <a:rPr lang="fr-FR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Christian René Encina </a:t>
            </a:r>
            <a:r>
              <a:rPr lang="fr-FR" sz="1950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Zelada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Estudiantes: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</a:t>
            </a: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-Agatha Prado Gárate</a:t>
            </a:r>
            <a:endParaRPr sz="195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-Gustavo De la Cruz Montalvo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-Jhonsy O. Silva López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defTabSz="457200">
              <a:spcBef>
                <a:spcPts val="390"/>
              </a:spcBef>
              <a:buClr>
                <a:srgbClr val="000000"/>
              </a:buClr>
              <a:buSzPts val="3900"/>
            </a:pPr>
            <a:r>
              <a:rPr lang="es-ES" sz="195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		-José Zevallos Ruiz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31">
            <a:extLst>
              <a:ext uri="{FF2B5EF4-FFF2-40B4-BE49-F238E27FC236}">
                <a16:creationId xmlns:a16="http://schemas.microsoft.com/office/drawing/2014/main" id="{AD472C48-1B69-DD98-4A3E-1F5C284066F6}"/>
              </a:ext>
            </a:extLst>
          </p:cNvPr>
          <p:cNvSpPr txBox="1"/>
          <p:nvPr/>
        </p:nvSpPr>
        <p:spPr>
          <a:xfrm>
            <a:off x="5157074" y="6539535"/>
            <a:ext cx="6967800" cy="27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8" tIns="17138" rIns="34288" bIns="17138" anchor="t" anchorCtr="0">
            <a:spAutoFit/>
          </a:bodyPr>
          <a:lstStyle/>
          <a:p>
            <a:pPr algn="r" defTabSz="457200">
              <a:lnSpc>
                <a:spcPct val="85444"/>
              </a:lnSpc>
              <a:buClr>
                <a:srgbClr val="000000"/>
              </a:buClr>
              <a:buSzPts val="3600"/>
            </a:pPr>
            <a:r>
              <a:rPr lang="es-ES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18 de noviembre 2024, LIMA – PERÚ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Google Shape;192;p31">
            <a:extLst>
              <a:ext uri="{FF2B5EF4-FFF2-40B4-BE49-F238E27FC236}">
                <a16:creationId xmlns:a16="http://schemas.microsoft.com/office/drawing/2014/main" id="{143E1582-6974-C100-D884-7459A757A0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6613" y="252388"/>
            <a:ext cx="2296577" cy="128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>
            <a:extLst>
              <a:ext uri="{FF2B5EF4-FFF2-40B4-BE49-F238E27FC236}">
                <a16:creationId xmlns:a16="http://schemas.microsoft.com/office/drawing/2014/main" id="{74D0C4C2-4C60-9398-31FF-F34ED7414A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3038" y="675571"/>
            <a:ext cx="3600449" cy="9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>
            <a:extLst>
              <a:ext uri="{FF2B5EF4-FFF2-40B4-BE49-F238E27FC236}">
                <a16:creationId xmlns:a16="http://schemas.microsoft.com/office/drawing/2014/main" id="{F118A12F-6354-81D7-682B-9D2BCDC7AE7B}"/>
              </a:ext>
            </a:extLst>
          </p:cNvPr>
          <p:cNvSpPr txBox="1"/>
          <p:nvPr/>
        </p:nvSpPr>
        <p:spPr>
          <a:xfrm>
            <a:off x="2802914" y="1831448"/>
            <a:ext cx="6349932" cy="78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 defTabSz="457200">
              <a:buClr>
                <a:srgbClr val="000000"/>
              </a:buClr>
              <a:buSzPts val="5400"/>
            </a:pPr>
            <a:r>
              <a:rPr lang="es-ES" sz="2400" b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Doctorado en Ingeniería y Ciencias Ambientales - DICA</a:t>
            </a:r>
            <a:endParaRPr sz="700" kern="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31">
            <a:extLst>
              <a:ext uri="{FF2B5EF4-FFF2-40B4-BE49-F238E27FC236}">
                <a16:creationId xmlns:a16="http://schemas.microsoft.com/office/drawing/2014/main" id="{3671A687-9C44-9FAB-CC29-0483E7016B6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64531" y="5497434"/>
            <a:ext cx="2629408" cy="77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>
            <a:extLst>
              <a:ext uri="{FF2B5EF4-FFF2-40B4-BE49-F238E27FC236}">
                <a16:creationId xmlns:a16="http://schemas.microsoft.com/office/drawing/2014/main" id="{5F24D123-81B4-9024-A768-75902578787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183" t="25997" r="1178" b="30937"/>
          <a:stretch/>
        </p:blipFill>
        <p:spPr>
          <a:xfrm>
            <a:off x="9905613" y="4436497"/>
            <a:ext cx="2143125" cy="922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>
            <a:extLst>
              <a:ext uri="{FF2B5EF4-FFF2-40B4-BE49-F238E27FC236}">
                <a16:creationId xmlns:a16="http://schemas.microsoft.com/office/drawing/2014/main" id="{5AEA9A01-A53A-016F-7FCF-7D63A7120B87}"/>
              </a:ext>
            </a:extLst>
          </p:cNvPr>
          <p:cNvSpPr txBox="1"/>
          <p:nvPr/>
        </p:nvSpPr>
        <p:spPr>
          <a:xfrm>
            <a:off x="1918896" y="3517490"/>
            <a:ext cx="9592520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just" defTabSz="457200">
              <a:buClr>
                <a:srgbClr val="000000"/>
              </a:buClr>
              <a:buSzPts val="4800"/>
            </a:pP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</a:t>
            </a:r>
            <a:r>
              <a:rPr lang="es-419" sz="2200" i="1" kern="0" dirty="0" err="1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áctica</a:t>
            </a:r>
            <a:r>
              <a:rPr lang="es-419" sz="2200" i="1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10: </a:t>
            </a:r>
            <a:r>
              <a:rPr lang="es-ES" sz="2200" i="1" kern="0" dirty="0">
                <a:solidFill>
                  <a:srgbClr val="000000"/>
                </a:solidFill>
                <a:latin typeface="Century Gothic" panose="020B0502020202020204" pitchFamily="34" charset="0"/>
                <a:cs typeface="Arial"/>
                <a:sym typeface="Arial"/>
              </a:rPr>
              <a:t>Diseño factorial fraccionado</a:t>
            </a:r>
            <a:endParaRPr lang="en-US" sz="2200" i="1" kern="0" dirty="0">
              <a:solidFill>
                <a:srgbClr val="000000"/>
              </a:solidFill>
              <a:latin typeface="Century Gothic" panose="020B0502020202020204" pitchFamily="34" charset="0"/>
              <a:cs typeface="Arial"/>
              <a:sym typeface="Arial"/>
            </a:endParaRPr>
          </a:p>
        </p:txBody>
      </p:sp>
      <p:sp>
        <p:nvSpPr>
          <p:cNvPr id="198" name="Google Shape;198;p31">
            <a:extLst>
              <a:ext uri="{FF2B5EF4-FFF2-40B4-BE49-F238E27FC236}">
                <a16:creationId xmlns:a16="http://schemas.microsoft.com/office/drawing/2014/main" id="{37221056-5777-BA67-46ED-0E8A1AEBA8A6}"/>
              </a:ext>
            </a:extLst>
          </p:cNvPr>
          <p:cNvSpPr txBox="1"/>
          <p:nvPr/>
        </p:nvSpPr>
        <p:spPr>
          <a:xfrm>
            <a:off x="776029" y="3384201"/>
            <a:ext cx="997200" cy="57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6291"/>
              </a:lnSpc>
              <a:buClr>
                <a:srgbClr val="000000"/>
              </a:buClr>
              <a:buSzPts val="4800"/>
            </a:pPr>
            <a:r>
              <a:rPr lang="es-ES" sz="2200" b="1" kern="0" dirty="0">
                <a:solidFill>
                  <a:srgbClr val="262626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Tema:</a:t>
            </a:r>
            <a:endParaRPr sz="600" kern="0" dirty="0">
              <a:solidFill>
                <a:srgbClr val="262626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677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/>
        </p:nvSpPr>
        <p:spPr>
          <a:xfrm>
            <a:off x="348723" y="1484649"/>
            <a:ext cx="7242636" cy="392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1. Artículo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2. Objetivos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  3. Marco teórico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  4. Metodología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5. Resultados</a:t>
            </a:r>
          </a:p>
          <a:p>
            <a:pPr defTabSz="457200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ES" sz="2800" kern="0" dirty="0">
                <a:solidFill>
                  <a:srgbClr val="00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6. Conclusiones y recomendaciones</a:t>
            </a:r>
          </a:p>
        </p:txBody>
      </p:sp>
      <p:cxnSp>
        <p:nvCxnSpPr>
          <p:cNvPr id="286" name="Google Shape;286;p32"/>
          <p:cNvCxnSpPr/>
          <p:nvPr/>
        </p:nvCxnSpPr>
        <p:spPr>
          <a:xfrm>
            <a:off x="617408" y="6495617"/>
            <a:ext cx="10770710" cy="0"/>
          </a:xfrm>
          <a:prstGeom prst="straightConnector1">
            <a:avLst/>
          </a:prstGeom>
          <a:noFill/>
          <a:ln w="3810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 amt="20000"/>
          </a:blip>
          <a:srcRect r="61417"/>
          <a:stretch/>
        </p:blipFill>
        <p:spPr>
          <a:xfrm>
            <a:off x="11418598" y="2422843"/>
            <a:ext cx="771542" cy="231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4">
            <a:alphaModFix amt="35000"/>
          </a:blip>
          <a:srcRect l="77466"/>
          <a:stretch/>
        </p:blipFill>
        <p:spPr>
          <a:xfrm>
            <a:off x="29798" y="328341"/>
            <a:ext cx="1248092" cy="62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prendiendo R studio. - 1 Introducción">
            <a:extLst>
              <a:ext uri="{FF2B5EF4-FFF2-40B4-BE49-F238E27FC236}">
                <a16:creationId xmlns:a16="http://schemas.microsoft.com/office/drawing/2014/main" id="{D5067F2B-BAAE-E109-BA48-A6853061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810" y="1690029"/>
            <a:ext cx="3320951" cy="116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C1498558-FA83-846A-D52B-9A4CB0E4EF1D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25FEBC88-2EC8-80F8-799E-99B4DDA79A7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819BC-AE10-162C-909D-53BD2084A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5059944B-B283-8C9D-A8F4-A4400A7A2AF5}"/>
              </a:ext>
            </a:extLst>
          </p:cNvPr>
          <p:cNvSpPr txBox="1"/>
          <p:nvPr/>
        </p:nvSpPr>
        <p:spPr>
          <a:xfrm>
            <a:off x="856789" y="621437"/>
            <a:ext cx="10291947" cy="53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3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Contenido</a:t>
            </a:r>
            <a:endParaRPr sz="3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2C83B6-F6A4-D521-2AC8-50B85302A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" t="6769" r="9043" b="9061"/>
          <a:stretch/>
        </p:blipFill>
        <p:spPr>
          <a:xfrm>
            <a:off x="7770187" y="2913403"/>
            <a:ext cx="1952196" cy="20025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sp>
        <p:nvSpPr>
          <p:cNvPr id="6" name="Google Shape;269;g2e5a8b74c22_0_0">
            <a:extLst>
              <a:ext uri="{FF2B5EF4-FFF2-40B4-BE49-F238E27FC236}">
                <a16:creationId xmlns:a16="http://schemas.microsoft.com/office/drawing/2014/main" id="{8E71AE07-3BE9-E4ED-6882-FDC183DDB804}"/>
              </a:ext>
            </a:extLst>
          </p:cNvPr>
          <p:cNvSpPr txBox="1"/>
          <p:nvPr/>
        </p:nvSpPr>
        <p:spPr>
          <a:xfrm>
            <a:off x="950026" y="165001"/>
            <a:ext cx="10291947" cy="61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40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Artículo</a:t>
            </a:r>
            <a:endParaRPr sz="40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54157279-36B4-7F88-BBE5-D3C7CEA42481}"/>
              </a:ext>
            </a:extLst>
          </p:cNvPr>
          <p:cNvSpPr txBox="1"/>
          <p:nvPr/>
        </p:nvSpPr>
        <p:spPr>
          <a:xfrm>
            <a:off x="748582" y="5754202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Rodrigues </a:t>
            </a:r>
            <a:r>
              <a:rPr lang="en-US" sz="1600" i="1" dirty="0">
                <a:latin typeface="Century Gothic" panose="020B0502020202020204" pitchFamily="34" charset="0"/>
              </a:rPr>
              <a:t>et al. </a:t>
            </a:r>
            <a:r>
              <a:rPr lang="en-US" sz="1600" dirty="0">
                <a:latin typeface="Century Gothic" panose="020B0502020202020204" pitchFamily="34" charset="0"/>
              </a:rPr>
              <a:t>(2006)</a:t>
            </a: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765D583C-C303-71D9-87C5-15A69550CAEB}"/>
              </a:ext>
            </a:extLst>
          </p:cNvPr>
          <p:cNvSpPr txBox="1"/>
          <p:nvPr/>
        </p:nvSpPr>
        <p:spPr>
          <a:xfrm>
            <a:off x="748582" y="6092756"/>
            <a:ext cx="6098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u="none" strike="noStrike" dirty="0">
                <a:solidFill>
                  <a:srgbClr val="0070C0"/>
                </a:solidFill>
                <a:effectLst/>
                <a:latin typeface="Century Gothic" panose="020B0502020202020204" pitchFamily="34" charset="0"/>
              </a:rPr>
              <a:t>doi:10.1016/j.procbio.2005.01.030</a:t>
            </a:r>
            <a:endParaRPr lang="es-PE" sz="1600" b="0" i="0" u="none" strike="noStrike" dirty="0">
              <a:solidFill>
                <a:srgbClr val="0070C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12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41EDB615-9923-20D3-E6BC-219837FF7F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09B19-4348-5C17-C501-5BC9ABEF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ED65361-C211-A36B-B1C6-BF68942F5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7" y="751709"/>
            <a:ext cx="6098058" cy="34837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3EE011-10AB-18FD-4EA7-44BD73FBE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18" y="1043448"/>
            <a:ext cx="2991021" cy="29765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C0C4368-008D-B154-DD6D-AEC46891B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393" y="4308539"/>
            <a:ext cx="8009214" cy="13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2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577BE13-55D2-E780-DC9C-B74D412E479D}"/>
              </a:ext>
            </a:extLst>
          </p:cNvPr>
          <p:cNvSpPr txBox="1"/>
          <p:nvPr/>
        </p:nvSpPr>
        <p:spPr>
          <a:xfrm>
            <a:off x="1226801" y="766732"/>
            <a:ext cx="9551963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r>
              <a:rPr lang="es-ES" sz="2000" b="1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Objetivo general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endParaRPr lang="en-US" sz="2000" b="1" kern="0" dirty="0">
              <a:solidFill>
                <a:srgbClr val="000000"/>
              </a:solidFill>
              <a:latin typeface="Century Gothic" panose="020B0502020202020204" pitchFamily="34" charset="0"/>
              <a:sym typeface="Lora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r>
              <a:rPr lang="es-ES" sz="2000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Analizar y optimizar los componentes de los medios MRS y M17 para la producción de biomasa bacteriana </a:t>
            </a:r>
            <a:r>
              <a:rPr lang="es-ES" sz="2000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mediante</a:t>
            </a:r>
            <a:r>
              <a:rPr lang="es-ES" sz="2000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 el diseño factorial fraccionado y ANOVA, </a:t>
            </a:r>
            <a:r>
              <a:rPr lang="es-ES" sz="2000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utilizando herramientas de procesamiento de datos en R para garantizar resultados replicables y eficientes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endParaRPr lang="en-US" sz="2000" kern="0" dirty="0">
              <a:solidFill>
                <a:srgbClr val="000000"/>
              </a:solidFill>
              <a:latin typeface="Century Gothic" panose="020B0502020202020204" pitchFamily="34" charset="0"/>
              <a:sym typeface="Lora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r>
              <a:rPr lang="es-ES" sz="2000" b="1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Objetivos específicos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  <a:tabLst>
                <a:tab pos="3429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  <a:tab pos="14630400" algn="l"/>
              </a:tabLst>
            </a:pPr>
            <a:endParaRPr lang="en-US" sz="2000" b="1" kern="0" dirty="0">
              <a:solidFill>
                <a:srgbClr val="000000"/>
              </a:solidFill>
              <a:latin typeface="Century Gothic" panose="020B0502020202020204" pitchFamily="34" charset="0"/>
              <a:sym typeface="Lora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2000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Evaluar la influencia de los componentes </a:t>
            </a:r>
            <a:r>
              <a:rPr lang="es-ES" sz="2000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de los medios MRS y M17 en la biomasa bacteriana mediante</a:t>
            </a:r>
            <a:r>
              <a:rPr lang="es-ES" sz="2000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 ANOVA, </a:t>
            </a:r>
            <a:r>
              <a:rPr lang="es-ES" sz="2000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identificando factores significativos.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2000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Visualización de Efectos Principales </a:t>
            </a:r>
            <a:r>
              <a:rPr lang="es-ES" sz="2000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a partir de la generación de gráficos claros para interpretar cómo cada componente impacta en la biomasa bacteriana </a:t>
            </a:r>
            <a:r>
              <a:rPr lang="es-ES" sz="2000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utilizando herramientas como FrF2 y ggplot2.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2000" b="1" kern="0" dirty="0">
                <a:solidFill>
                  <a:schemeClr val="accent1"/>
                </a:solidFill>
                <a:latin typeface="Century Gothic" panose="020B0502020202020204" pitchFamily="34" charset="0"/>
                <a:sym typeface="Lora"/>
              </a:rPr>
              <a:t>Realizar el análisis en R para replicar el </a:t>
            </a:r>
            <a:r>
              <a:rPr lang="es-ES" sz="2000" kern="0" dirty="0">
                <a:solidFill>
                  <a:srgbClr val="000000"/>
                </a:solidFill>
                <a:latin typeface="Century Gothic" panose="020B0502020202020204" pitchFamily="34" charset="0"/>
                <a:sym typeface="Lora"/>
              </a:rPr>
              <a:t>estudio de manera económica y accesible, asegurando resultados confiables.</a:t>
            </a:r>
          </a:p>
        </p:txBody>
      </p:sp>
      <p:sp>
        <p:nvSpPr>
          <p:cNvPr id="12" name="Google Shape;269;g2e5a8b74c22_0_0">
            <a:extLst>
              <a:ext uri="{FF2B5EF4-FFF2-40B4-BE49-F238E27FC236}">
                <a16:creationId xmlns:a16="http://schemas.microsoft.com/office/drawing/2014/main" id="{A8DB33AD-7E90-1CC3-EF23-19B265203929}"/>
              </a:ext>
            </a:extLst>
          </p:cNvPr>
          <p:cNvSpPr txBox="1"/>
          <p:nvPr/>
        </p:nvSpPr>
        <p:spPr>
          <a:xfrm>
            <a:off x="1076671" y="145848"/>
            <a:ext cx="10311487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Objetivos</a:t>
            </a:r>
            <a:endParaRPr sz="2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D0E8CCCD-1DAF-DE51-A3C5-05EEA166CEF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478CC-1E29-6361-7D59-AEFDE7F1B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9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9" y="6565976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sp>
        <p:nvSpPr>
          <p:cNvPr id="8" name="Google Shape;269;g2e5a8b74c22_0_0">
            <a:extLst>
              <a:ext uri="{FF2B5EF4-FFF2-40B4-BE49-F238E27FC236}">
                <a16:creationId xmlns:a16="http://schemas.microsoft.com/office/drawing/2014/main" id="{B0EBD216-0FE2-BBF5-1850-BAD7FD2A5150}"/>
              </a:ext>
            </a:extLst>
          </p:cNvPr>
          <p:cNvSpPr txBox="1"/>
          <p:nvPr/>
        </p:nvSpPr>
        <p:spPr>
          <a:xfrm>
            <a:off x="808066" y="395530"/>
            <a:ext cx="7298644" cy="59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3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Marco teórico</a:t>
            </a:r>
            <a:endParaRPr sz="3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EB16D9E4-812D-39F5-5A47-B6A2EFB9B6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BE3EA38-C79B-6D5B-725A-AD3FBB4B46D9}"/>
              </a:ext>
            </a:extLst>
          </p:cNvPr>
          <p:cNvSpPr txBox="1"/>
          <p:nvPr/>
        </p:nvSpPr>
        <p:spPr>
          <a:xfrm>
            <a:off x="275758" y="1268623"/>
            <a:ext cx="55781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Transformaciones para Estabilizar Varianza y Mejorar la Normalidad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Importancia de los Factores y sus Interacciones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PE" sz="2400" dirty="0">
                <a:latin typeface="Century Gothic" panose="020B0502020202020204" pitchFamily="34" charset="0"/>
              </a:rPr>
              <a:t>Análisis de Varianza (ANOVA) como Herramienta Estadística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Visualización en Diseños Factoriales Fraccionados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Reproducción de Estudios y Ciencia Abierta</a:t>
            </a:r>
          </a:p>
          <a:p>
            <a:pPr marL="342900" indent="-342900" algn="just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latin typeface="Century Gothic" panose="020B0502020202020204" pitchFamily="34" charset="0"/>
              </a:rPr>
              <a:t>Aplicaciones del Diseño Factorial Fraccionado en la Biotecnología</a:t>
            </a:r>
            <a:endParaRPr lang="es-PE" sz="2400" dirty="0">
              <a:latin typeface="Century Gothic" panose="020B0502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C3E2131-FEAF-49EE-FC1A-E284ABF73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 t="4464" r="6247" b="8840"/>
          <a:stretch/>
        </p:blipFill>
        <p:spPr>
          <a:xfrm>
            <a:off x="5961593" y="609673"/>
            <a:ext cx="2838731" cy="281113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0936D2-96BE-9690-4FF2-0DA01907A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" t="11022" r="11300" b="8954"/>
          <a:stretch/>
        </p:blipFill>
        <p:spPr>
          <a:xfrm>
            <a:off x="5961593" y="3551856"/>
            <a:ext cx="2838731" cy="27900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E136953-30D4-C4AF-C681-72083C613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65" b="91349"/>
          <a:stretch/>
        </p:blipFill>
        <p:spPr>
          <a:xfrm>
            <a:off x="6194129" y="3530781"/>
            <a:ext cx="2623447" cy="458331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AA07B90-9A7E-A58F-BD7C-E5FB2F099EEB}"/>
              </a:ext>
            </a:extLst>
          </p:cNvPr>
          <p:cNvSpPr/>
          <p:nvPr/>
        </p:nvSpPr>
        <p:spPr>
          <a:xfrm>
            <a:off x="6176877" y="3551855"/>
            <a:ext cx="2623447" cy="387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ANÁLISIS DE VARIANZA</a:t>
            </a:r>
            <a:endParaRPr lang="es-PE" sz="1400" dirty="0">
              <a:solidFill>
                <a:schemeClr val="tx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D4E93D4-E440-C4E7-0CA7-4261096BE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t="7273" r="8554" b="11446"/>
          <a:stretch/>
        </p:blipFill>
        <p:spPr>
          <a:xfrm>
            <a:off x="8978296" y="605896"/>
            <a:ext cx="2838731" cy="2811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6218B-0AB0-8855-F53E-63D225CAC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A286181-D022-529A-3AAB-8F3E83CC9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4259" r="4941" b="2138"/>
          <a:stretch/>
        </p:blipFill>
        <p:spPr>
          <a:xfrm>
            <a:off x="8978296" y="3530781"/>
            <a:ext cx="2808270" cy="28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6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6" name="Google Shape;269;g2e5a8b74c22_0_0">
            <a:extLst>
              <a:ext uri="{FF2B5EF4-FFF2-40B4-BE49-F238E27FC236}">
                <a16:creationId xmlns:a16="http://schemas.microsoft.com/office/drawing/2014/main" id="{D27F27D6-1B87-4750-9374-C25DBBEF9D4F}"/>
              </a:ext>
            </a:extLst>
          </p:cNvPr>
          <p:cNvSpPr txBox="1"/>
          <p:nvPr/>
        </p:nvSpPr>
        <p:spPr>
          <a:xfrm>
            <a:off x="880832" y="9769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32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Metodología</a:t>
            </a:r>
            <a:endParaRPr sz="32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" name="Google Shape;267;g2e5a8b74c22_0_0">
            <a:extLst>
              <a:ext uri="{FF2B5EF4-FFF2-40B4-BE49-F238E27FC236}">
                <a16:creationId xmlns:a16="http://schemas.microsoft.com/office/drawing/2014/main" id="{D42604AE-74B3-3B2F-AC67-0114DE9418AF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7CA8F8-2633-BB52-3829-70C48D557339}"/>
              </a:ext>
            </a:extLst>
          </p:cNvPr>
          <p:cNvSpPr txBox="1"/>
          <p:nvPr/>
        </p:nvSpPr>
        <p:spPr>
          <a:xfrm>
            <a:off x="3810132" y="6096863"/>
            <a:ext cx="4780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Flujograma metodológico empleado</a:t>
            </a:r>
            <a:endParaRPr lang="es-PE" sz="2000" b="1" dirty="0">
              <a:latin typeface="Century Gothic" panose="020B0502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D6F364-29D8-FB7B-6B0F-E66538B67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22" y="590146"/>
            <a:ext cx="4516592" cy="5506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76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6528B38A-CE3C-4DC4-8213-5F1EEC842E97}"/>
              </a:ext>
            </a:extLst>
          </p:cNvPr>
          <p:cNvSpPr txBox="1"/>
          <p:nvPr/>
        </p:nvSpPr>
        <p:spPr>
          <a:xfrm>
            <a:off x="880832" y="10368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rgbClr val="5685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Resultados</a:t>
            </a:r>
            <a:endParaRPr sz="2600" b="1" kern="0" dirty="0">
              <a:solidFill>
                <a:srgbClr val="5685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" name="Google Shape;267;g2e5a8b74c22_0_0">
            <a:extLst>
              <a:ext uri="{FF2B5EF4-FFF2-40B4-BE49-F238E27FC236}">
                <a16:creationId xmlns:a16="http://schemas.microsoft.com/office/drawing/2014/main" id="{94247DC5-28C3-D83C-870C-A0654227A064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3D13693-5B72-9389-FEFE-45FF9C05D939}"/>
              </a:ext>
            </a:extLst>
          </p:cNvPr>
          <p:cNvCxnSpPr/>
          <p:nvPr/>
        </p:nvCxnSpPr>
        <p:spPr>
          <a:xfrm>
            <a:off x="5247249" y="679448"/>
            <a:ext cx="0" cy="55848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F6584117-5022-4B54-A4F7-DE690B49F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242165"/>
              </p:ext>
            </p:extLst>
          </p:nvPr>
        </p:nvGraphicFramePr>
        <p:xfrm>
          <a:off x="433549" y="2592376"/>
          <a:ext cx="4399915" cy="3383280"/>
        </p:xfrm>
        <a:graphic>
          <a:graphicData uri="http://schemas.openxmlformats.org/drawingml/2006/table">
            <a:tbl>
              <a:tblPr firstRow="1" firstCol="1" bandRow="1"/>
              <a:tblGrid>
                <a:gridCol w="576580">
                  <a:extLst>
                    <a:ext uri="{9D8B030D-6E8A-4147-A177-3AD203B41FA5}">
                      <a16:colId xmlns:a16="http://schemas.microsoft.com/office/drawing/2014/main" val="1231994347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671969692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66153978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1675640645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189442474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6274213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Peptona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Extracto_Carne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Extracto_Levadura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Lactosa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KH2PO4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Biomasa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7310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2.179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1698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1.811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2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2.434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583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2.721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434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2.407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354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2.14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5564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4.25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23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2.963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5559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2.8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311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3.393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6843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2.096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1890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3.565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65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2.968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071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2.582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5995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2.366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276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2.588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912290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E6AB35B0-D0A0-4769-905B-A6E6A1A0205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40633" y="714413"/>
            <a:ext cx="5274310" cy="47498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D20241-62FF-47E5-B933-C5F34D79855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950" y="1168806"/>
            <a:ext cx="5273675" cy="1499870"/>
          </a:xfrm>
          <a:prstGeom prst="rect">
            <a:avLst/>
          </a:prstGeom>
          <a:noFill/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005106C-7B38-4FE2-8162-FD9606F24ECE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8"/>
          <a:stretch/>
        </p:blipFill>
        <p:spPr>
          <a:xfrm>
            <a:off x="5940628" y="3305181"/>
            <a:ext cx="4998717" cy="241289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334EA4B-1A9B-49FE-8A9E-3BD2625CF7B8}"/>
              </a:ext>
            </a:extLst>
          </p:cNvPr>
          <p:cNvSpPr txBox="1"/>
          <p:nvPr/>
        </p:nvSpPr>
        <p:spPr>
          <a:xfrm>
            <a:off x="6074820" y="5595157"/>
            <a:ext cx="465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Efectos Principales de los Componentes del Medio MRS sobre la Biomasa de </a:t>
            </a:r>
            <a:r>
              <a:rPr lang="es-PE" sz="18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Lactococcus</a:t>
            </a:r>
            <a:r>
              <a:rPr lang="es-PE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PE" sz="18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lactis</a:t>
            </a:r>
            <a:r>
              <a:rPr lang="es-PE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53.</a:t>
            </a:r>
            <a:endParaRPr lang="es-PE" dirty="0">
              <a:solidFill>
                <a:srgbClr val="0070C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AF85C1D-D891-49C8-859F-D3074402C3E0}"/>
              </a:ext>
            </a:extLst>
          </p:cNvPr>
          <p:cNvSpPr txBox="1"/>
          <p:nvPr/>
        </p:nvSpPr>
        <p:spPr>
          <a:xfrm>
            <a:off x="5813782" y="2687967"/>
            <a:ext cx="557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Resultados del Análisis de Varianza (ANOVA) para el Medio MRS</a:t>
            </a:r>
            <a:endParaRPr lang="es-PE" sz="1800" i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s-PE" dirty="0">
              <a:solidFill>
                <a:srgbClr val="0070C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07BBABD-6AA3-4E5F-A421-A671C26A107B}"/>
              </a:ext>
            </a:extLst>
          </p:cNvPr>
          <p:cNvSpPr txBox="1"/>
          <p:nvPr/>
        </p:nvSpPr>
        <p:spPr>
          <a:xfrm>
            <a:off x="203200" y="826529"/>
            <a:ext cx="47607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La Tabla 1 muestra cómo los niveles altos de Peptona y Lactosa en el medio MRS aumentan la biomasa de </a:t>
            </a:r>
            <a:r>
              <a:rPr lang="es-MX" i="1" dirty="0" err="1"/>
              <a:t>Lactococcus</a:t>
            </a:r>
            <a:r>
              <a:rPr lang="es-MX" i="1" dirty="0"/>
              <a:t> </a:t>
            </a:r>
            <a:r>
              <a:rPr lang="es-MX" i="1" dirty="0" err="1"/>
              <a:t>lactis</a:t>
            </a:r>
            <a:r>
              <a:rPr lang="es-MX" dirty="0"/>
              <a:t> 53, destacándose como factores clave para su crecimiento.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3540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7" name="Google Shape;269;g2e5a8b74c22_0_0">
            <a:extLst>
              <a:ext uri="{FF2B5EF4-FFF2-40B4-BE49-F238E27FC236}">
                <a16:creationId xmlns:a16="http://schemas.microsoft.com/office/drawing/2014/main" id="{6528B38A-CE3C-4DC4-8213-5F1EEC842E97}"/>
              </a:ext>
            </a:extLst>
          </p:cNvPr>
          <p:cNvSpPr txBox="1"/>
          <p:nvPr/>
        </p:nvSpPr>
        <p:spPr>
          <a:xfrm>
            <a:off x="880832" y="103687"/>
            <a:ext cx="10639575" cy="5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600" b="1" kern="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Resultados</a:t>
            </a:r>
            <a:endParaRPr sz="2600" b="1" kern="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" name="Google Shape;267;g2e5a8b74c22_0_0">
            <a:extLst>
              <a:ext uri="{FF2B5EF4-FFF2-40B4-BE49-F238E27FC236}">
                <a16:creationId xmlns:a16="http://schemas.microsoft.com/office/drawing/2014/main" id="{94247DC5-28C3-D83C-870C-A0654227A064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1776418-630B-4181-A85C-17FBFD0BE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3836"/>
              </p:ext>
            </p:extLst>
          </p:nvPr>
        </p:nvGraphicFramePr>
        <p:xfrm>
          <a:off x="880832" y="2805558"/>
          <a:ext cx="3836035" cy="3383280"/>
        </p:xfrm>
        <a:graphic>
          <a:graphicData uri="http://schemas.openxmlformats.org/drawingml/2006/table">
            <a:tbl>
              <a:tblPr firstRow="1" firstCol="1" bandRow="1"/>
              <a:tblGrid>
                <a:gridCol w="576580">
                  <a:extLst>
                    <a:ext uri="{9D8B030D-6E8A-4147-A177-3AD203B41FA5}">
                      <a16:colId xmlns:a16="http://schemas.microsoft.com/office/drawing/2014/main" val="375771498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718229669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5750820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45281905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7064893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Peptona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Extracto_Carne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Extracto_Levadura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Lactosa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Biomasa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685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5.558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3658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5.1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37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4.627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1567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0.84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58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4.912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614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3.866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481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1.056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338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0.798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482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7.782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7584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8.405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75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2.945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8949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3.068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551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2.489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3594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4.334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82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3.889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706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-1</a:t>
                      </a:r>
                      <a:endParaRPr lang="es-P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1.901</a:t>
                      </a:r>
                      <a:endParaRPr lang="es-P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328312"/>
                  </a:ext>
                </a:extLst>
              </a:tr>
            </a:tbl>
          </a:graphicData>
        </a:graphic>
      </p:graphicFrame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591243B-8EE9-46E9-BFA1-29FEC89BB8C8}"/>
              </a:ext>
            </a:extLst>
          </p:cNvPr>
          <p:cNvCxnSpPr/>
          <p:nvPr/>
        </p:nvCxnSpPr>
        <p:spPr>
          <a:xfrm>
            <a:off x="5247249" y="679448"/>
            <a:ext cx="0" cy="558480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91E22C5C-AADA-4CDB-A5E2-1532896E256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31841" y="780826"/>
            <a:ext cx="5274310" cy="4679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475E029-879D-458B-BBDB-F08C9DD3A84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40224" y="1248821"/>
            <a:ext cx="5274310" cy="118173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7B0B184-C4A8-4AD3-ACEF-491D42738941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/>
          <a:stretch/>
        </p:blipFill>
        <p:spPr>
          <a:xfrm>
            <a:off x="5731841" y="3320158"/>
            <a:ext cx="5274310" cy="235408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586F59D-540D-45C5-BF66-EB1E15B748BC}"/>
              </a:ext>
            </a:extLst>
          </p:cNvPr>
          <p:cNvSpPr txBox="1"/>
          <p:nvPr/>
        </p:nvSpPr>
        <p:spPr>
          <a:xfrm>
            <a:off x="5641021" y="5659588"/>
            <a:ext cx="561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s-ES" sz="18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Efectos Principales de los Componentes del Medio M17 sobre la Biomasa de </a:t>
            </a:r>
            <a:r>
              <a:rPr lang="es-ES" sz="1800" i="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Streptococcus</a:t>
            </a:r>
            <a:r>
              <a:rPr lang="es-ES" sz="18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i="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thermophilus</a:t>
            </a:r>
            <a:r>
              <a:rPr lang="es-ES" sz="18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</a:t>
            </a:r>
            <a:endParaRPr lang="es-PE" sz="1800" i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FD9B679-284F-4F54-90EC-CCC48AA0C722}"/>
              </a:ext>
            </a:extLst>
          </p:cNvPr>
          <p:cNvSpPr txBox="1"/>
          <p:nvPr/>
        </p:nvSpPr>
        <p:spPr>
          <a:xfrm>
            <a:off x="5682753" y="2426979"/>
            <a:ext cx="553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Resultados del Análisis de Varianza (ANOVA) para el Medio M17</a:t>
            </a:r>
            <a:endParaRPr lang="es-PE" dirty="0">
              <a:solidFill>
                <a:srgbClr val="0070C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7925563-ECBD-4623-AEF8-D3328C11A541}"/>
              </a:ext>
            </a:extLst>
          </p:cNvPr>
          <p:cNvSpPr txBox="1"/>
          <p:nvPr/>
        </p:nvSpPr>
        <p:spPr>
          <a:xfrm>
            <a:off x="351048" y="826227"/>
            <a:ext cx="46160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/>
              <a:t>La Tabla 2 muestra cómo los niveles de Peptona y Lactosa influyen en la biomasa de </a:t>
            </a:r>
            <a:r>
              <a:rPr lang="es-MX" i="1" dirty="0" err="1"/>
              <a:t>Streptococcus</a:t>
            </a:r>
            <a:r>
              <a:rPr lang="es-MX" i="1" dirty="0"/>
              <a:t> </a:t>
            </a:r>
            <a:r>
              <a:rPr lang="es-MX" i="1" dirty="0" err="1"/>
              <a:t>thermophilus</a:t>
            </a:r>
            <a:r>
              <a:rPr lang="es-MX" dirty="0"/>
              <a:t> A, destacando la importancia de la Lactosa, aunque podrían existir interacciones adicionales entre componentes.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8136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267;g2e5a8b74c22_0_0">
            <a:extLst>
              <a:ext uri="{FF2B5EF4-FFF2-40B4-BE49-F238E27FC236}">
                <a16:creationId xmlns:a16="http://schemas.microsoft.com/office/drawing/2014/main" id="{E5094835-21CB-8D1C-13D1-6F183083278D}"/>
              </a:ext>
            </a:extLst>
          </p:cNvPr>
          <p:cNvCxnSpPr/>
          <p:nvPr/>
        </p:nvCxnSpPr>
        <p:spPr>
          <a:xfrm>
            <a:off x="617408" y="6552767"/>
            <a:ext cx="10770750" cy="0"/>
          </a:xfrm>
          <a:prstGeom prst="straightConnector1">
            <a:avLst/>
          </a:prstGeom>
          <a:noFill/>
          <a:ln w="6350" cap="flat" cmpd="sng">
            <a:solidFill>
              <a:srgbClr val="8CB6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68;g2e5a8b74c22_0_0">
            <a:extLst>
              <a:ext uri="{FF2B5EF4-FFF2-40B4-BE49-F238E27FC236}">
                <a16:creationId xmlns:a16="http://schemas.microsoft.com/office/drawing/2014/main" id="{56405FCC-E92B-19F5-0150-1952A27A7894}"/>
              </a:ext>
            </a:extLst>
          </p:cNvPr>
          <p:cNvSpPr txBox="1"/>
          <p:nvPr/>
        </p:nvSpPr>
        <p:spPr>
          <a:xfrm>
            <a:off x="617408" y="6552767"/>
            <a:ext cx="10596900" cy="28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defTabSz="457200">
              <a:lnSpc>
                <a:spcPct val="150000"/>
              </a:lnSpc>
              <a:buClr>
                <a:srgbClr val="000000"/>
              </a:buClr>
              <a:buSzPts val="2400"/>
            </a:pPr>
            <a:r>
              <a:rPr lang="es-ES" sz="105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Curso Diseño y Análisis de Experimentos en Ingeniería y Ciencias Ambientales</a:t>
            </a:r>
          </a:p>
        </p:txBody>
      </p:sp>
      <p:pic>
        <p:nvPicPr>
          <p:cNvPr id="4" name="Google Shape;265;g2e5a8b74c22_0_0" descr="Universidad Nacional Agraria La Molina (UNALM) - Carreras y costos">
            <a:extLst>
              <a:ext uri="{FF2B5EF4-FFF2-40B4-BE49-F238E27FC236}">
                <a16:creationId xmlns:a16="http://schemas.microsoft.com/office/drawing/2014/main" id="{AD4663A3-B049-68D4-82C8-43136DF6E8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839" r="16338" b="26696"/>
          <a:stretch/>
        </p:blipFill>
        <p:spPr>
          <a:xfrm>
            <a:off x="72002" y="98908"/>
            <a:ext cx="558092" cy="593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6339C-3FAA-005C-5BAD-FD94A37C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407" y="74228"/>
            <a:ext cx="593241" cy="593241"/>
          </a:xfrm>
          <a:prstGeom prst="rect">
            <a:avLst/>
          </a:prstGeom>
        </p:spPr>
      </p:pic>
      <p:sp>
        <p:nvSpPr>
          <p:cNvPr id="6" name="Google Shape;269;g2e5a8b74c22_0_0">
            <a:extLst>
              <a:ext uri="{FF2B5EF4-FFF2-40B4-BE49-F238E27FC236}">
                <a16:creationId xmlns:a16="http://schemas.microsoft.com/office/drawing/2014/main" id="{8E71AE07-3BE9-E4ED-6882-FDC183DDB804}"/>
              </a:ext>
            </a:extLst>
          </p:cNvPr>
          <p:cNvSpPr txBox="1"/>
          <p:nvPr/>
        </p:nvSpPr>
        <p:spPr>
          <a:xfrm>
            <a:off x="776212" y="150057"/>
            <a:ext cx="10639575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1A3260"/>
              </a:buClr>
              <a:buSzPts val="6000"/>
            </a:pPr>
            <a:r>
              <a:rPr lang="es-ES" sz="2500" b="1" kern="0" dirty="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</a:t>
            </a:r>
            <a:r>
              <a:rPr lang="es-ES" sz="2600" b="1" kern="0" dirty="0">
                <a:solidFill>
                  <a:srgbClr val="568551"/>
                </a:solidFill>
                <a:latin typeface="Century Gothic"/>
                <a:sym typeface="Century Gothic"/>
              </a:rPr>
              <a:t>Conclusiones y recomendaciones</a:t>
            </a:r>
            <a:endParaRPr sz="2600" b="1" kern="0" dirty="0">
              <a:solidFill>
                <a:srgbClr val="568551"/>
              </a:solidFill>
              <a:latin typeface="Century Gothic"/>
              <a:sym typeface="Century Gothic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C95C1-4628-4334-4950-732B52034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5" r="1255"/>
          <a:stretch/>
        </p:blipFill>
        <p:spPr>
          <a:xfrm>
            <a:off x="7637836" y="982644"/>
            <a:ext cx="4554164" cy="48927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3AC8463-B4B0-4EAF-85CB-311F6E039226}"/>
              </a:ext>
            </a:extLst>
          </p:cNvPr>
          <p:cNvSpPr txBox="1"/>
          <p:nvPr/>
        </p:nvSpPr>
        <p:spPr>
          <a:xfrm>
            <a:off x="630094" y="692150"/>
            <a:ext cx="6660445" cy="590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750" dirty="0">
                <a:latin typeface="Century Gothic" panose="020B0502020202020204" pitchFamily="34" charset="0"/>
              </a:rPr>
              <a:t>En el medio </a:t>
            </a:r>
            <a:r>
              <a:rPr lang="es-ES" sz="1750" b="1" u="sng" dirty="0">
                <a:latin typeface="Century Gothic" panose="020B0502020202020204" pitchFamily="34" charset="0"/>
              </a:rPr>
              <a:t>MRS</a:t>
            </a:r>
            <a:r>
              <a:rPr lang="es-ES" sz="1750" dirty="0">
                <a:latin typeface="Century Gothic" panose="020B0502020202020204" pitchFamily="34" charset="0"/>
              </a:rPr>
              <a:t>, </a:t>
            </a:r>
            <a:r>
              <a:rPr lang="es-ES" sz="1750" b="1" kern="0" dirty="0">
                <a:solidFill>
                  <a:schemeClr val="accent1"/>
                </a:solidFill>
                <a:latin typeface="Century Gothic" panose="020B0502020202020204" pitchFamily="34" charset="0"/>
              </a:rPr>
              <a:t>la Peptona y la Lactosa fueron identificadas como los componentes más influyentes en el crecimiento de *</a:t>
            </a:r>
            <a:r>
              <a:rPr lang="es-ES" sz="1750" b="1" kern="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Lactococcus</a:t>
            </a:r>
            <a:r>
              <a:rPr lang="es-ES" sz="1750" b="1" kern="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s-ES" sz="1750" b="1" kern="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lactis</a:t>
            </a:r>
            <a:r>
              <a:rPr lang="es-ES" sz="1750" b="1" kern="0" dirty="0">
                <a:solidFill>
                  <a:schemeClr val="accent1"/>
                </a:solidFill>
                <a:latin typeface="Century Gothic" panose="020B0502020202020204" pitchFamily="34" charset="0"/>
              </a:rPr>
              <a:t> 53*, </a:t>
            </a:r>
            <a:r>
              <a:rPr lang="es-ES" sz="1750" dirty="0">
                <a:latin typeface="Century Gothic" panose="020B0502020202020204" pitchFamily="34" charset="0"/>
              </a:rPr>
              <a:t>con la Peptona mostrando un efecto significativo y directo, mientras que la Lactosa tuvo un impacto marginal. En contraste, en el medio </a:t>
            </a:r>
            <a:r>
              <a:rPr lang="es-ES" sz="1750" b="1" u="sng" dirty="0">
                <a:latin typeface="Century Gothic" panose="020B0502020202020204" pitchFamily="34" charset="0"/>
              </a:rPr>
              <a:t>M17</a:t>
            </a:r>
            <a:r>
              <a:rPr lang="es-ES" sz="1750" dirty="0">
                <a:latin typeface="Century Gothic" panose="020B0502020202020204" pitchFamily="34" charset="0"/>
              </a:rPr>
              <a:t>, </a:t>
            </a:r>
            <a:r>
              <a:rPr lang="es-ES" sz="1750" b="1" kern="0" dirty="0">
                <a:solidFill>
                  <a:schemeClr val="accent1"/>
                </a:solidFill>
                <a:latin typeface="Century Gothic" panose="020B0502020202020204" pitchFamily="34" charset="0"/>
              </a:rPr>
              <a:t>ninguno de los componentes analizados mostró efectos estadísticamente significativos en el crecimiento de *</a:t>
            </a:r>
            <a:r>
              <a:rPr lang="es-ES" sz="1750" b="1" kern="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Streptococcus</a:t>
            </a:r>
            <a:r>
              <a:rPr lang="es-ES" sz="1750" b="1" kern="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s-ES" sz="1750" b="1" kern="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thermophilus</a:t>
            </a:r>
            <a:r>
              <a:rPr lang="es-ES" sz="1750" b="1" kern="0" dirty="0">
                <a:solidFill>
                  <a:schemeClr val="accent1"/>
                </a:solidFill>
                <a:latin typeface="Century Gothic" panose="020B0502020202020204" pitchFamily="34" charset="0"/>
              </a:rPr>
              <a:t> A*</a:t>
            </a:r>
            <a:r>
              <a:rPr lang="es-ES" sz="1750" dirty="0">
                <a:latin typeface="Century Gothic" panose="020B0502020202020204" pitchFamily="34" charset="0"/>
              </a:rPr>
              <a:t>, indicando la necesidad de considerar otros factores, como el Glicerofosfato Sódico, para optimizar su formulación.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750" dirty="0">
                <a:latin typeface="Century Gothic" panose="020B0502020202020204" pitchFamily="34" charset="0"/>
              </a:rPr>
              <a:t>Estos resultados coinciden con estudios previos en el caso del medio MRS, validando la importancia de la Peptona y la Lactosa en el crecimiento bacteriano. Sin embargo, los hallazgos para el medio M17 difieren, posiblemente debido a variaciones experimentales o la exclusión de componentes clave.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750" dirty="0">
                <a:latin typeface="Century Gothic" panose="020B0502020202020204" pitchFamily="34" charset="0"/>
              </a:rPr>
              <a:t>Se recomienda </a:t>
            </a:r>
            <a:r>
              <a:rPr lang="es-ES" sz="1750" b="1" kern="0" dirty="0">
                <a:solidFill>
                  <a:schemeClr val="accent1"/>
                </a:solidFill>
                <a:latin typeface="Century Gothic" panose="020B0502020202020204" pitchFamily="34" charset="0"/>
              </a:rPr>
              <a:t>ampliar el rango de niveles experimentales y considerar factores adicionales para futuros estudios, </a:t>
            </a:r>
            <a:r>
              <a:rPr lang="es-ES" sz="1750" dirty="0">
                <a:latin typeface="Century Gothic" panose="020B0502020202020204" pitchFamily="34" charset="0"/>
              </a:rPr>
              <a:t>reforzando la robustez de los modelos estadísticos mediante validación cruzada.</a:t>
            </a:r>
            <a:endParaRPr lang="es-PE" sz="1750" dirty="0"/>
          </a:p>
        </p:txBody>
      </p:sp>
    </p:spTree>
    <p:extLst>
      <p:ext uri="{BB962C8B-B14F-4D97-AF65-F5344CB8AC3E}">
        <p14:creationId xmlns:p14="http://schemas.microsoft.com/office/powerpoint/2010/main" val="404003805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Recent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CAF50"/>
      </a:accent1>
      <a:accent2>
        <a:srgbClr val="43A047"/>
      </a:accent2>
      <a:accent3>
        <a:srgbClr val="388E3C"/>
      </a:accent3>
      <a:accent4>
        <a:srgbClr val="44BF55"/>
      </a:accent4>
      <a:accent5>
        <a:srgbClr val="118715"/>
      </a:accent5>
      <a:accent6>
        <a:srgbClr val="14481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1028</Words>
  <Application>Microsoft Office PowerPoint</Application>
  <PresentationFormat>Panorámica</PresentationFormat>
  <Paragraphs>263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Wingdings</vt:lpstr>
      <vt:lpstr>2_Office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Jhonsy Omar Silva López</dc:creator>
  <cp:lastModifiedBy>Jose Augusto Zevallos Ruiz</cp:lastModifiedBy>
  <cp:revision>57</cp:revision>
  <dcterms:created xsi:type="dcterms:W3CDTF">2024-09-03T15:33:41Z</dcterms:created>
  <dcterms:modified xsi:type="dcterms:W3CDTF">2024-11-18T15:36:42Z</dcterms:modified>
</cp:coreProperties>
</file>